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77" r:id="rId3"/>
    <p:sldId id="284" r:id="rId4"/>
    <p:sldId id="257" r:id="rId5"/>
    <p:sldId id="260" r:id="rId6"/>
    <p:sldId id="285" r:id="rId7"/>
    <p:sldId id="261" r:id="rId8"/>
    <p:sldId id="286" r:id="rId9"/>
    <p:sldId id="341" r:id="rId10"/>
    <p:sldId id="263" r:id="rId11"/>
    <p:sldId id="287" r:id="rId12"/>
    <p:sldId id="281" r:id="rId13"/>
    <p:sldId id="283" r:id="rId14"/>
    <p:sldId id="265" r:id="rId15"/>
    <p:sldId id="288" r:id="rId16"/>
    <p:sldId id="273" r:id="rId17"/>
    <p:sldId id="274" r:id="rId18"/>
    <p:sldId id="267" r:id="rId19"/>
    <p:sldId id="268" r:id="rId20"/>
    <p:sldId id="269" r:id="rId21"/>
    <p:sldId id="289" r:id="rId22"/>
    <p:sldId id="271" r:id="rId23"/>
    <p:sldId id="270" r:id="rId24"/>
    <p:sldId id="264" r:id="rId25"/>
    <p:sldId id="291" r:id="rId26"/>
    <p:sldId id="294" r:id="rId27"/>
    <p:sldId id="295" r:id="rId28"/>
    <p:sldId id="293" r:id="rId29"/>
    <p:sldId id="298" r:id="rId30"/>
    <p:sldId id="296" r:id="rId31"/>
    <p:sldId id="297" r:id="rId32"/>
    <p:sldId id="300" r:id="rId33"/>
    <p:sldId id="292" r:id="rId34"/>
    <p:sldId id="299" r:id="rId35"/>
    <p:sldId id="301" r:id="rId36"/>
    <p:sldId id="306" r:id="rId37"/>
    <p:sldId id="305" r:id="rId38"/>
    <p:sldId id="307" r:id="rId39"/>
    <p:sldId id="308" r:id="rId40"/>
    <p:sldId id="309" r:id="rId41"/>
    <p:sldId id="310" r:id="rId42"/>
    <p:sldId id="312" r:id="rId43"/>
    <p:sldId id="313" r:id="rId44"/>
    <p:sldId id="343" r:id="rId45"/>
    <p:sldId id="344" r:id="rId46"/>
    <p:sldId id="345" r:id="rId47"/>
    <p:sldId id="346" r:id="rId48"/>
    <p:sldId id="311" r:id="rId49"/>
    <p:sldId id="314" r:id="rId50"/>
    <p:sldId id="315" r:id="rId51"/>
    <p:sldId id="316" r:id="rId52"/>
    <p:sldId id="317" r:id="rId53"/>
    <p:sldId id="319" r:id="rId54"/>
    <p:sldId id="320" r:id="rId55"/>
    <p:sldId id="322" r:id="rId56"/>
    <p:sldId id="339" r:id="rId57"/>
    <p:sldId id="323" r:id="rId58"/>
    <p:sldId id="325" r:id="rId59"/>
    <p:sldId id="327" r:id="rId60"/>
    <p:sldId id="348" r:id="rId61"/>
    <p:sldId id="347" r:id="rId62"/>
    <p:sldId id="326" r:id="rId63"/>
    <p:sldId id="328" r:id="rId64"/>
    <p:sldId id="330" r:id="rId65"/>
    <p:sldId id="332" r:id="rId66"/>
    <p:sldId id="333" r:id="rId67"/>
    <p:sldId id="335" r:id="rId68"/>
    <p:sldId id="337" r:id="rId6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8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5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C20C9-D071-4B57-B50C-CD41F5F4F807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8B652-CB85-48DE-9832-517299FA90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4194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B652-CB85-48DE-9832-517299FA90D1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65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B652-CB85-48DE-9832-517299FA90D1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2342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B652-CB85-48DE-9832-517299FA90D1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861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CDA48-DBF5-7817-3CB4-F3B1D51A3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CA9F44-9A19-8CC5-05CD-5DDCCF1FB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1CC59A-313D-42E6-FA56-9A9B0E9AE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810F3E-6031-4CCF-74B7-01A43F00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7A47F6-06F7-BA07-57E9-17FB9E78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666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7D970-619F-AE85-3B87-6AC5583A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B8BAE7-5F29-9C18-FDCD-E01C8F44F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C51800-D518-3FEA-4C18-262266F8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20E381-9269-50D2-95F2-59AF736A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3931F8-B7F7-BF10-8FC9-F9B06FD5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066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E9F7E4-2EB2-AB06-C434-E58696DF4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6925B9-D3CA-4E33-6C8D-826C4B8E3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7F50FD-BE30-861B-D831-790566C0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EDF5E3-865F-5802-DE7A-0159960A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B68A86-0C94-8D5E-BEB1-B258CC4F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094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23019-B494-C4F7-6FE9-E499CBDA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57172-BC56-2927-1CEC-3948C25A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C76C27-12A4-765E-0AF0-937A0999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F37423-37BB-641D-307A-0D4D84AD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9AAB30-F185-BB4A-7F41-37811709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162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ED344-4F70-B599-4EFC-538D83D64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25CF04-7200-0A53-009F-4F950CCB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463BD-693D-C700-E0AA-F9F72443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605059-24E5-B4B0-4DFA-786D658A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72F44B-DD23-100D-21CA-37E2E15F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222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A99A0-725B-AE86-0A78-1C4291AF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E7438-1446-160A-5FA0-A199737AF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91EF64-9734-EA4E-0CCD-42400BAAC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FB1D8B-E945-EEE3-3AA1-8B5F16C7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DC86F7-9029-0107-5D96-7F7A1B60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7F6DC5-F10E-A952-AAD2-100AD21E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005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A414C-8A49-32D6-9B97-E25F2B2A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20ECE1-5D36-53EA-F1AF-407D6826B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3B5528-89EA-42CE-9F4F-D866C1DA3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0897716-EB47-220E-68EF-C91986D2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2DAB5E-8442-6E07-A222-45C397B1D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AEF8C72-6EBF-5931-72FF-52E9EB17C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F4F7A62-61B2-C8B4-888E-61F8E24C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E22A518-E423-091A-391D-BD92308A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59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2D6F7-5FD6-6BE7-E6BC-409B3155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DE8F2C-7E2D-7575-F09A-99470B44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572EEF-F675-923E-521D-E6E8C849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3750C21-C5B7-E15E-7715-5407DFFB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12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F7ECA16-E912-FCC5-B96C-EDE6A2BE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59D7B4-498C-66CB-4CF4-F407B8E3B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AD4B9E-6FAB-D35A-027B-3A254F3A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792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D73ED-7B1E-DC44-0814-A6730CA1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B3E050-37D3-4489-3AE6-B6BA80A2F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73BD77-A9EA-14D2-EABE-6599DBB4B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5E6193-6893-20C3-7A84-B3CE9E17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D2893C-60A7-8037-5D7E-6083B251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9F906EA-AE9C-8141-9DD1-3CC1CC49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65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8C34E-DDAD-E694-3B9C-8F02609B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64B88E-E852-7785-5E67-1A6FD332E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050F0C-0CDE-47F7-AB6F-EC86524E6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378B94-E8CE-453F-2DCC-756D4504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19EE5A-5C39-F3D1-F9EC-70755699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BE86A5-DB91-3881-261D-6FD27F93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793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2DC1B3C-CC78-4BAF-D665-A6DAD0A0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90D7A0-C9DB-A7EB-C8C6-2DD3207EE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2A95B1-857F-A54E-3705-45529E00A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4BCAC-BB2A-4FA4-AAEB-3933B92CDB7D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66AA70-F9BE-26E5-18DD-2972E4703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81F54C-3DF6-E380-F6F9-80B83FEC4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E5C830-93DD-442C-9621-EA1252B958C2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F3CA2F78-849A-A6EE-8C7F-22454F28B2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" y="80573"/>
            <a:ext cx="752235" cy="74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4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91282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wkb6osx8-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wkb6osx8-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onlinelibrary.wiley.com/doi/epdf/10.1002/andp.19053220806" TargetMode="External"/><Relationship Id="rId4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1892E-4ECB-BD29-F8D0-83F24711D7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T2.</a:t>
            </a:r>
            <a:br>
              <a:rPr lang="es-ES" dirty="0"/>
            </a:br>
            <a:r>
              <a:rPr lang="es-ES" dirty="0"/>
              <a:t>Difusión.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A3E7DB-EFB9-CD57-8854-C19FE43B1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159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Reglas estadísticas:</a:t>
            </a:r>
          </a:p>
          <a:p>
            <a:r>
              <a:rPr lang="es-ES" dirty="0"/>
              <a:t>Regla de la suma: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3614FC-9247-B02E-30BF-AB2A75462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7583"/>
            <a:ext cx="9857873" cy="34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47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Reglas estadísticas:</a:t>
            </a:r>
          </a:p>
          <a:p>
            <a:r>
              <a:rPr lang="es-ES" dirty="0"/>
              <a:t>Regla de la multiplicación: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A705D7-9DE5-1EBB-5FB3-8AFAE55A3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904" y="3157537"/>
            <a:ext cx="3419721" cy="5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7542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90F52C-9467-2913-A820-4256D1A8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695" y="4359275"/>
            <a:ext cx="3545311" cy="2498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Ejemplo: Problema</a:t>
            </a:r>
          </a:p>
          <a:p>
            <a:r>
              <a:rPr lang="es-ES" dirty="0"/>
              <a:t>Tiramos dos dados y sacamos una carta ¿Cuál es la probabilidad de que la suma de los dados coincida con el número que la carta?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FFB6D52-CBD8-763E-DBBA-5C8008EBB294}"/>
              </a:ext>
            </a:extLst>
          </p:cNvPr>
          <p:cNvSpPr txBox="1"/>
          <p:nvPr/>
        </p:nvSpPr>
        <p:spPr>
          <a:xfrm>
            <a:off x="65903" y="6572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Probability with Dice and Cards (youtube.com)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52444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90F52C-9467-2913-A820-4256D1A8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695" y="4359275"/>
            <a:ext cx="3545311" cy="2498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Ejemplo: Problema</a:t>
            </a:r>
          </a:p>
          <a:p>
            <a:r>
              <a:rPr lang="es-ES" dirty="0"/>
              <a:t>Tiramos dos dados y sacamos una carta ¿Cuál es la probabilidad de que la suma de los dados coincida con el número que la carta?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FFB6D52-CBD8-763E-DBBA-5C8008EBB294}"/>
              </a:ext>
            </a:extLst>
          </p:cNvPr>
          <p:cNvSpPr txBox="1"/>
          <p:nvPr/>
        </p:nvSpPr>
        <p:spPr>
          <a:xfrm>
            <a:off x="65903" y="6572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Probability with Dice and Cards (youtube.com)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81959DC-49FB-041B-5D7F-6E329E2E5646}"/>
                  </a:ext>
                </a:extLst>
              </p:cNvPr>
              <p:cNvSpPr txBox="1"/>
              <p:nvPr/>
            </p:nvSpPr>
            <p:spPr>
              <a:xfrm>
                <a:off x="370703" y="4578672"/>
                <a:ext cx="6096000" cy="1248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4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es-ES" sz="40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81959DC-49FB-041B-5D7F-6E329E2E5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03" y="4578672"/>
                <a:ext cx="6096000" cy="1248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99588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Ley de los gases ideales.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118AD9-98FE-7933-DE83-33D96EE2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0" y="1376363"/>
            <a:ext cx="6534150" cy="28003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3F4DAE-6134-3AC8-4899-350A4E85CDF5}"/>
              </a:ext>
            </a:extLst>
          </p:cNvPr>
          <p:cNvSpPr txBox="1"/>
          <p:nvPr/>
        </p:nvSpPr>
        <p:spPr>
          <a:xfrm>
            <a:off x="0" y="6450227"/>
            <a:ext cx="527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apuntes: gases ideales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D03B2D7-D66A-1D91-C0EA-610DFF46B603}"/>
                  </a:ext>
                </a:extLst>
              </p:cNvPr>
              <p:cNvSpPr txBox="1"/>
              <p:nvPr/>
            </p:nvSpPr>
            <p:spPr>
              <a:xfrm>
                <a:off x="187669" y="2989528"/>
                <a:ext cx="612071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〈"/>
                          <m:endChr m:val="〉"/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s-E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D03B2D7-D66A-1D91-C0EA-610DFF46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69" y="2989528"/>
                <a:ext cx="6120712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99602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446BFF4-D71F-201A-FCF3-D287172C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25578"/>
            <a:ext cx="6109119" cy="40324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distribución de velocidades de las partículas de un gas se comporta como una distribución gaussiana: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7DC1E8-3123-BD11-E8C2-4A2F7727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346" y="2604368"/>
            <a:ext cx="6573795" cy="42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462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Distribución de Boltzmann</a:t>
            </a:r>
          </a:p>
          <a:p>
            <a:r>
              <a:rPr lang="es-ES" dirty="0"/>
              <a:t>Sabemos que las velocidades en un gas ideal  tienen una distribución gaussiana, y que el gas no se mueve del sitio, por lo que:</a:t>
            </a:r>
          </a:p>
          <a:p>
            <a:endParaRPr lang="es-ES" dirty="0"/>
          </a:p>
          <a:p>
            <a:r>
              <a:rPr lang="es-ES" dirty="0"/>
              <a:t>Teniendo en cuenta la ley de los gases ideales: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160F84C-F568-E196-CDA3-9A5441D4980D}"/>
                  </a:ext>
                </a:extLst>
              </p:cNvPr>
              <p:cNvSpPr txBox="1"/>
              <p:nvPr/>
            </p:nvSpPr>
            <p:spPr>
              <a:xfrm>
                <a:off x="3048000" y="3401566"/>
                <a:ext cx="6096000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E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endChr m:val=""/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es-E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s-E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s-E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E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160F84C-F568-E196-CDA3-9A5441D49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401566"/>
                <a:ext cx="6096000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5827F1A-9818-972F-14A4-C9DF86E0E396}"/>
                  </a:ext>
                </a:extLst>
              </p:cNvPr>
              <p:cNvSpPr txBox="1"/>
              <p:nvPr/>
            </p:nvSpPr>
            <p:spPr>
              <a:xfrm>
                <a:off x="3048000" y="4909538"/>
                <a:ext cx="6096000" cy="910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5827F1A-9818-972F-14A4-C9DF86E0E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909538"/>
                <a:ext cx="6096000" cy="9103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64931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Distribución de Boltzmann</a:t>
            </a:r>
          </a:p>
          <a:p>
            <a:r>
              <a:rPr lang="es-ES" dirty="0"/>
              <a:t>La demostración se estudia pormenorizadamente en la asignatura de física estadística.</a:t>
            </a:r>
          </a:p>
          <a:p>
            <a:endParaRPr lang="es-ES" dirty="0"/>
          </a:p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317355F-E4EC-D9B1-812D-E2706B8BF258}"/>
                  </a:ext>
                </a:extLst>
              </p:cNvPr>
              <p:cNvSpPr txBox="1"/>
              <p:nvPr/>
            </p:nvSpPr>
            <p:spPr>
              <a:xfrm>
                <a:off x="3048000" y="4389521"/>
                <a:ext cx="6096000" cy="1221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s-E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E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s-E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317355F-E4EC-D9B1-812D-E2706B8B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389521"/>
                <a:ext cx="6096000" cy="12214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55181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oto en blanco y negro de un hombre con traje y lentes&#10;&#10;Descripción generada automáticamente">
            <a:extLst>
              <a:ext uri="{FF2B5EF4-FFF2-40B4-BE49-F238E27FC236}">
                <a16:creationId xmlns:a16="http://schemas.microsoft.com/office/drawing/2014/main" id="{2634CF83-D1FB-5F61-1BC5-2E606780F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34" y="0"/>
            <a:ext cx="5056166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Estadística aplicada a la biología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57839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Estadística aplicada a la biología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evolución no es un proceso exacto.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3A61E2-1CBA-D5CD-988C-1020BE0C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2286000"/>
            <a:ext cx="80295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138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La física estadística estudia el comportamiento colectivo de sistemas con un número muy grande de partículas, como gases, sólidos, y líquidos.</a:t>
            </a:r>
          </a:p>
          <a:p>
            <a:r>
              <a:rPr lang="es-ES" dirty="0"/>
              <a:t>Utiliza conceptos de probabilidad y estadística para describir fenómenos físicos a nivel macroscópico, partiendo del comportamiento de las partículas a nivel microscópico.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81940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Estadística aplicada a la biología</a:t>
            </a:r>
          </a:p>
        </p:txBody>
      </p:sp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84F7D42C-3423-0F8E-191E-0F8174805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9" y="2481261"/>
            <a:ext cx="3381376" cy="4103761"/>
          </a:xfrm>
          <a:prstGeom prst="rect">
            <a:avLst/>
          </a:prstGeom>
        </p:spPr>
      </p:pic>
      <p:pic>
        <p:nvPicPr>
          <p:cNvPr id="7" name="Imagen 6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21F5AC34-92A4-2D3E-015A-684DD5D78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2481262"/>
            <a:ext cx="3499330" cy="410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478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Estadística aplicada a la biología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8870" cy="4351338"/>
          </a:xfrm>
        </p:spPr>
        <p:txBody>
          <a:bodyPr/>
          <a:lstStyle/>
          <a:p>
            <a:endParaRPr lang="es-ES" dirty="0"/>
          </a:p>
          <a:p>
            <a:pPr algn="just"/>
            <a:r>
              <a:rPr lang="es-ES" dirty="0"/>
              <a:t> Morgan y </a:t>
            </a:r>
            <a:r>
              <a:rPr lang="es-ES" dirty="0" err="1"/>
              <a:t>Sturtevant</a:t>
            </a:r>
            <a:r>
              <a:rPr lang="es-ES" dirty="0"/>
              <a:t> establecieron por primera vez en 1910 que la distancia entre dos genes está dada por la frecuencia de recombinación lo que condujo a la construcción de mapas genéticos.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C342221-0743-BB40-7990-16C8385BE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41" y="3874487"/>
            <a:ext cx="5449587" cy="24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762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F27041C-7CC5-1FAA-82E5-C299D88F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80" y="1532740"/>
            <a:ext cx="5947719" cy="53252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Estadística aplicada a la biología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0838" cy="4351338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Hay genes que suelen aparecer juntos</a:t>
            </a:r>
          </a:p>
          <a:p>
            <a:r>
              <a:rPr lang="es-ES" dirty="0"/>
              <a:t>En ciertas ocasiones sí que son independientes</a:t>
            </a:r>
          </a:p>
          <a:p>
            <a:r>
              <a:rPr lang="es-ES" dirty="0"/>
              <a:t>Se puede trazar la correlación entre ellos.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62671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Estadística aplicada a la biología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8E346E-981C-B102-E81D-6EF4F3B5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93" y="2924589"/>
            <a:ext cx="11054813" cy="39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0921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1B67F28-52F4-9820-70F7-BFF50AC82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758C21-44CE-492F-D838-413D8CE4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Difusión</a:t>
            </a:r>
          </a:p>
        </p:txBody>
      </p:sp>
    </p:spTree>
    <p:extLst>
      <p:ext uri="{BB962C8B-B14F-4D97-AF65-F5344CB8AC3E}">
        <p14:creationId xmlns:p14="http://schemas.microsoft.com/office/powerpoint/2010/main" val="402854975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83D8F-1BFC-3DD7-1B7D-0BD928C0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E77206-4840-CC54-E164-086DB1465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el método principal de transmisión de material dentro de las células.</a:t>
            </a:r>
          </a:p>
          <a:p>
            <a:endParaRPr lang="es-ES" dirty="0"/>
          </a:p>
          <a:p>
            <a:r>
              <a:rPr lang="es-ES" dirty="0"/>
              <a:t>Las matemáticas del movimiento aleatorio explican la conformación de muchas macromoléculas biológicas.</a:t>
            </a:r>
          </a:p>
          <a:p>
            <a:endParaRPr lang="es-ES" dirty="0"/>
          </a:p>
          <a:p>
            <a:r>
              <a:rPr lang="es-ES" dirty="0"/>
              <a:t>Permiten explicar la permeabilidad de las membranas celulares y el potencial eléctrico entre ellas.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18905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83D8F-1BFC-3DD7-1B7D-0BD928C0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Movimiento browniano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8C0DCF-4763-1AA0-2632-D9EC04E72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599" y="170677"/>
            <a:ext cx="5299574" cy="6477257"/>
          </a:xfrm>
          <a:prstGeom prst="rect">
            <a:avLst/>
          </a:prstGeom>
        </p:spPr>
      </p:pic>
      <p:pic>
        <p:nvPicPr>
          <p:cNvPr id="6" name="Imagen 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1E6BFEAB-01C9-F644-C05E-83040E17F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7" y="3146854"/>
            <a:ext cx="6224142" cy="35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183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1E6BFEAB-01C9-F644-C05E-83040E17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" y="3146854"/>
            <a:ext cx="6224142" cy="3501080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B0E9DD4-8A35-2411-677E-746C42267488}"/>
              </a:ext>
            </a:extLst>
          </p:cNvPr>
          <p:cNvSpPr txBox="1">
            <a:spLocks/>
          </p:cNvSpPr>
          <p:nvPr/>
        </p:nvSpPr>
        <p:spPr>
          <a:xfrm>
            <a:off x="6705600" y="365125"/>
            <a:ext cx="4648200" cy="5811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El movimiento del polen nunca termina, si fuera debido a que está vivo eventualmente se quedaría sin energía.</a:t>
            </a:r>
          </a:p>
          <a:p>
            <a:endParaRPr lang="es-ES" dirty="0"/>
          </a:p>
          <a:p>
            <a:r>
              <a:rPr lang="es-ES" dirty="0"/>
              <a:t>Si se utilizan partículas inertes ocurre exactamente el mismo movimiento.</a:t>
            </a:r>
          </a:p>
          <a:p>
            <a:endParaRPr lang="es-ES" dirty="0"/>
          </a:p>
          <a:p>
            <a:r>
              <a:rPr lang="es-ES" dirty="0"/>
              <a:t>Es un movimiento físico, no biológico.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F6DD407-8850-5F07-1BA3-B6A59A55B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Movimiento browniano</a:t>
            </a:r>
          </a:p>
        </p:txBody>
      </p:sp>
    </p:spTree>
    <p:extLst>
      <p:ext uri="{BB962C8B-B14F-4D97-AF65-F5344CB8AC3E}">
        <p14:creationId xmlns:p14="http://schemas.microsoft.com/office/powerpoint/2010/main" val="35472289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E77206-4840-CC54-E164-086DB1465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s-ES" dirty="0"/>
              <a:t>Movimiento browniano.</a:t>
            </a:r>
          </a:p>
          <a:p>
            <a:endParaRPr lang="es-ES" dirty="0"/>
          </a:p>
          <a:p>
            <a:r>
              <a:rPr lang="es-ES" dirty="0"/>
              <a:t>Es debido al choque de las moléculas de agua con la partícula </a:t>
            </a:r>
          </a:p>
          <a:p>
            <a:endParaRPr lang="es-ES" dirty="0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BD4E6C42-EFA2-C392-7F20-B920558C8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  <a:noFill/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D766710-5827-7FB6-49C7-97E288259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Movimiento browniano</a:t>
            </a:r>
          </a:p>
        </p:txBody>
      </p:sp>
    </p:spTree>
    <p:extLst>
      <p:ext uri="{BB962C8B-B14F-4D97-AF65-F5344CB8AC3E}">
        <p14:creationId xmlns:p14="http://schemas.microsoft.com/office/powerpoint/2010/main" val="636726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3115726-1615-2B51-D71C-38054F44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87" y="2137635"/>
            <a:ext cx="10375825" cy="47203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2D4957-3822-5D54-98D9-0C35EFBD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E38D8A-19BB-F5DA-3813-631CC20022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Este movimiento depende de la temperatura.</a:t>
            </a:r>
          </a:p>
        </p:txBody>
      </p:sp>
    </p:spTree>
    <p:extLst>
      <p:ext uri="{BB962C8B-B14F-4D97-AF65-F5344CB8AC3E}">
        <p14:creationId xmlns:p14="http://schemas.microsoft.com/office/powerpoint/2010/main" val="26632595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Tipos de distribuciones:</a:t>
            </a:r>
          </a:p>
          <a:p>
            <a:endParaRPr lang="es-ES" dirty="0"/>
          </a:p>
          <a:p>
            <a:r>
              <a:rPr lang="es-ES" dirty="0"/>
              <a:t>Discretas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93287D0F-5532-9343-2466-D7677AB9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743" y="4226117"/>
            <a:ext cx="2042921" cy="2034941"/>
          </a:xfrm>
          <a:prstGeom prst="rect">
            <a:avLst/>
          </a:prstGeom>
        </p:spPr>
      </p:pic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8F7D9EE8-244C-60C1-FC7B-F950D8056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10" b="98095" l="1522" r="95978">
                        <a14:foregroundMark x1="18261" y1="10714" x2="12174" y2="4524"/>
                        <a14:foregroundMark x1="6413" y1="2262" x2="11196" y2="2738"/>
                        <a14:foregroundMark x1="4891" y1="1310" x2="1630" y2="1548"/>
                        <a14:foregroundMark x1="82065" y1="95595" x2="80978" y2="85119"/>
                        <a14:foregroundMark x1="20761" y1="91905" x2="28913" y2="96310"/>
                        <a14:foregroundMark x1="84783" y1="93810" x2="83913" y2="98333"/>
                        <a14:foregroundMark x1="84565" y1="7262" x2="91413" y2="1786"/>
                        <a14:foregroundMark x1="91848" y1="2024" x2="95978" y2="1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62339"/>
            <a:ext cx="2189073" cy="199871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37EF795-6430-CF70-9C8D-706A26E8C247}"/>
              </a:ext>
            </a:extLst>
          </p:cNvPr>
          <p:cNvSpPr txBox="1"/>
          <p:nvPr/>
        </p:nvSpPr>
        <p:spPr>
          <a:xfrm>
            <a:off x="5095118" y="3308232"/>
            <a:ext cx="227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Continuas</a:t>
            </a:r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52282655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E77206-4840-CC54-E164-086DB1465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s-ES" dirty="0"/>
              <a:t>¿Como es posible?</a:t>
            </a:r>
          </a:p>
          <a:p>
            <a:endParaRPr lang="es-ES" dirty="0"/>
          </a:p>
          <a:p>
            <a:r>
              <a:rPr lang="es-ES" dirty="0"/>
              <a:t>Las moléculas de agua son muchísimo más pequeñas que la partícula.</a:t>
            </a:r>
          </a:p>
          <a:p>
            <a:r>
              <a:rPr lang="es-ES" dirty="0"/>
              <a:t>Si hay 10^12 colisiones por segundo ¿Cómo vemos este efecto?</a:t>
            </a:r>
          </a:p>
          <a:p>
            <a:endParaRPr lang="es-ES" dirty="0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BD4E6C42-EFA2-C392-7F20-B920558C8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  <a:noFill/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D32266A-2B73-91CA-C339-5CDBBD44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Movimiento browniano</a:t>
            </a:r>
          </a:p>
        </p:txBody>
      </p:sp>
    </p:spTree>
    <p:extLst>
      <p:ext uri="{BB962C8B-B14F-4D97-AF65-F5344CB8AC3E}">
        <p14:creationId xmlns:p14="http://schemas.microsoft.com/office/powerpoint/2010/main" val="210045083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83D8F-1BFC-3DD7-1B7D-0BD928C0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Movimiento browniano</a:t>
            </a:r>
          </a:p>
        </p:txBody>
      </p:sp>
      <p:pic>
        <p:nvPicPr>
          <p:cNvPr id="6" name="Imagen 5" descr="Imagen en blanco y negro de un hombre con barba y bigote&#10;&#10;Descripción generada automáticamente con confianza media">
            <a:extLst>
              <a:ext uri="{FF2B5EF4-FFF2-40B4-BE49-F238E27FC236}">
                <a16:creationId xmlns:a16="http://schemas.microsoft.com/office/drawing/2014/main" id="{DC50E757-C7B7-6CAC-5380-4BFEC7E15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758" y="164756"/>
            <a:ext cx="4924871" cy="6565989"/>
          </a:xfrm>
          <a:prstGeom prst="rect">
            <a:avLst/>
          </a:prstGeom>
        </p:spPr>
      </p:pic>
      <p:pic>
        <p:nvPicPr>
          <p:cNvPr id="7" name="Imagen 6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449B2AC-0E1D-F5CE-906D-79D5EB47F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1" y="3229665"/>
            <a:ext cx="6224142" cy="35010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ED891AD-0EF7-CBCD-95B8-F01ABC3ABE51}"/>
              </a:ext>
            </a:extLst>
          </p:cNvPr>
          <p:cNvSpPr txBox="1"/>
          <p:nvPr/>
        </p:nvSpPr>
        <p:spPr>
          <a:xfrm>
            <a:off x="149112" y="1998511"/>
            <a:ext cx="59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5"/>
              </a:rPr>
              <a:t>Über die von der molekularkinetischen Theorie der Wärme geforderte Bewegung von in ruhenden Flüssigkeiten suspendierten Teilchen (wiley.com)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330222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2986C-FFC2-DC7E-68DA-7D1AAF79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D1039-5801-169E-32AE-BE64D23C9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1022" y="1690688"/>
            <a:ext cx="5809955" cy="4351338"/>
          </a:xfrm>
        </p:spPr>
      </p:pic>
    </p:spTree>
    <p:extLst>
      <p:ext uri="{BB962C8B-B14F-4D97-AF65-F5344CB8AC3E}">
        <p14:creationId xmlns:p14="http://schemas.microsoft.com/office/powerpoint/2010/main" val="395797028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2986C-FFC2-DC7E-68DA-7D1AAF79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D1039-5801-169E-32AE-BE64D23C9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1022" y="1825625"/>
            <a:ext cx="5809955" cy="43513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A33191-E838-C9B9-8BF5-2CC2E6B94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652" y="1825625"/>
            <a:ext cx="599869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840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2986C-FFC2-DC7E-68DA-7D1AAF79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C353728-F903-8917-1064-00EAF907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19" y="1690688"/>
            <a:ext cx="6376362" cy="479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721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2986C-FFC2-DC7E-68DA-7D1AAF79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CAE855B-28C0-9813-60C1-C1DD44B1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01" y="1690688"/>
            <a:ext cx="6466798" cy="48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9946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2986C-FFC2-DC7E-68DA-7D1AAF79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8B637B-CEF5-5136-E226-64E62548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00" y="1690688"/>
            <a:ext cx="6480000" cy="48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2552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2986C-FFC2-DC7E-68DA-7D1AAF79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C6D4F1E-FCF4-96D4-8BED-B05531763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544" y="1825625"/>
            <a:ext cx="5782912" cy="4351338"/>
          </a:xfrm>
        </p:spPr>
      </p:pic>
    </p:spTree>
    <p:extLst>
      <p:ext uri="{BB962C8B-B14F-4D97-AF65-F5344CB8AC3E}">
        <p14:creationId xmlns:p14="http://schemas.microsoft.com/office/powerpoint/2010/main" val="220525227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B38E1-AA95-4B0E-312A-0F5070B6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FDD5B92-FB59-EFE3-49B0-D7127A485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566" y="1825625"/>
            <a:ext cx="5778868" cy="4351338"/>
          </a:xfrm>
        </p:spPr>
      </p:pic>
    </p:spTree>
    <p:extLst>
      <p:ext uri="{BB962C8B-B14F-4D97-AF65-F5344CB8AC3E}">
        <p14:creationId xmlns:p14="http://schemas.microsoft.com/office/powerpoint/2010/main" val="36704535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7DEE-3261-DE66-9139-00A3EC84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0335131-E63B-0E84-35EF-7CD6A1B8A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666" y="1907522"/>
            <a:ext cx="3778204" cy="4356000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EDD1502-692F-1932-2948-3BC09A0EE197}"/>
              </a:ext>
            </a:extLst>
          </p:cNvPr>
          <p:cNvSpPr txBox="1"/>
          <p:nvPr/>
        </p:nvSpPr>
        <p:spPr>
          <a:xfrm>
            <a:off x="6973870" y="2203480"/>
            <a:ext cx="339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040C28"/>
                </a:solidFill>
                <a:effectLst/>
                <a:latin typeface="Google Sans"/>
              </a:rPr>
              <a:t>Δ</a:t>
            </a:r>
            <a:r>
              <a:rPr lang="es-ES" b="0" i="0" dirty="0">
                <a:solidFill>
                  <a:srgbClr val="040C28"/>
                </a:solidFill>
                <a:effectLst/>
                <a:latin typeface="Google Sans"/>
              </a:rPr>
              <a:t>t-&gt; tiempo entre colisiones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6CAFFD-4839-ED8C-49CD-816B74EF509F}"/>
              </a:ext>
            </a:extLst>
          </p:cNvPr>
          <p:cNvSpPr txBox="1"/>
          <p:nvPr/>
        </p:nvSpPr>
        <p:spPr>
          <a:xfrm>
            <a:off x="6973870" y="3153351"/>
            <a:ext cx="4374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rgbClr val="040C28"/>
                </a:solidFill>
                <a:effectLst/>
                <a:latin typeface="Google Sans"/>
              </a:rPr>
              <a:t>L -&gt; Camino recorrido por la partícula después de una colisión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FAEDBA4-1DD0-B676-50C9-9562824870A7}"/>
              </a:ext>
            </a:extLst>
          </p:cNvPr>
          <p:cNvSpPr txBox="1"/>
          <p:nvPr/>
        </p:nvSpPr>
        <p:spPr>
          <a:xfrm>
            <a:off x="4349573" y="6055625"/>
            <a:ext cx="43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0" i="0" dirty="0">
                <a:solidFill>
                  <a:srgbClr val="040C28"/>
                </a:solidFill>
                <a:effectLst/>
                <a:latin typeface="Google Sans"/>
              </a:rPr>
              <a:t>m= Número de pasos a la derecha</a:t>
            </a:r>
            <a:endParaRPr lang="es-ES" sz="1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F419A5E-B4F4-3BA6-C090-A84E4D55A9FD}"/>
              </a:ext>
            </a:extLst>
          </p:cNvPr>
          <p:cNvSpPr txBox="1"/>
          <p:nvPr/>
        </p:nvSpPr>
        <p:spPr>
          <a:xfrm>
            <a:off x="6990886" y="4450984"/>
            <a:ext cx="339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rgbClr val="040C28"/>
                </a:solidFill>
                <a:effectLst/>
                <a:latin typeface="Google Sans"/>
              </a:rPr>
              <a:t>t= N </a:t>
            </a:r>
            <a:r>
              <a:rPr lang="el-GR" b="0" i="0" dirty="0">
                <a:solidFill>
                  <a:srgbClr val="040C28"/>
                </a:solidFill>
                <a:effectLst/>
                <a:latin typeface="Google Sans"/>
              </a:rPr>
              <a:t>Δ</a:t>
            </a:r>
            <a:r>
              <a:rPr lang="es-ES" b="0" i="0" dirty="0">
                <a:solidFill>
                  <a:srgbClr val="040C28"/>
                </a:solidFill>
                <a:effectLst/>
                <a:latin typeface="Google Sans"/>
              </a:rPr>
              <a:t>t 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6804F2-D415-D98F-9BBF-0070886D1A01}"/>
              </a:ext>
            </a:extLst>
          </p:cNvPr>
          <p:cNvSpPr txBox="1"/>
          <p:nvPr/>
        </p:nvSpPr>
        <p:spPr>
          <a:xfrm>
            <a:off x="4942701" y="5402550"/>
            <a:ext cx="4374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0" i="0" dirty="0">
                <a:solidFill>
                  <a:srgbClr val="040C28"/>
                </a:solidFill>
                <a:effectLst/>
                <a:latin typeface="Google Sans"/>
              </a:rPr>
              <a:t>Desplazamiento total: </a:t>
            </a:r>
          </a:p>
          <a:p>
            <a:r>
              <a:rPr lang="es-ES" sz="1400" dirty="0">
                <a:solidFill>
                  <a:srgbClr val="040C28"/>
                </a:solidFill>
                <a:latin typeface="Google Sans"/>
              </a:rPr>
              <a:t>x=(2m-N) L</a:t>
            </a:r>
            <a:endParaRPr lang="es-ES" sz="1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1CC7CE7-BB2D-1C6F-8CAB-95B954D72290}"/>
              </a:ext>
            </a:extLst>
          </p:cNvPr>
          <p:cNvSpPr txBox="1"/>
          <p:nvPr/>
        </p:nvSpPr>
        <p:spPr>
          <a:xfrm>
            <a:off x="8160588" y="5310897"/>
            <a:ext cx="2312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0" dirty="0">
                <a:solidFill>
                  <a:srgbClr val="040C28"/>
                </a:solidFill>
                <a:effectLst/>
                <a:latin typeface="Google Sans"/>
              </a:rPr>
              <a:t>¿Podemos calcular el desplazamiento en función de t?</a:t>
            </a:r>
            <a:endParaRPr lang="es-ES" b="1" dirty="0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211A231-7291-D3F7-6EBB-4EFF6EA50252}"/>
              </a:ext>
            </a:extLst>
          </p:cNvPr>
          <p:cNvCxnSpPr/>
          <p:nvPr/>
        </p:nvCxnSpPr>
        <p:spPr>
          <a:xfrm flipV="1">
            <a:off x="8160588" y="5214551"/>
            <a:ext cx="2144947" cy="104897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D8C68B7-A3E0-DDB6-01BC-BA5D64F3806A}"/>
              </a:ext>
            </a:extLst>
          </p:cNvPr>
          <p:cNvSpPr txBox="1"/>
          <p:nvPr/>
        </p:nvSpPr>
        <p:spPr>
          <a:xfrm>
            <a:off x="10305535" y="4983843"/>
            <a:ext cx="231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0" dirty="0">
                <a:solidFill>
                  <a:srgbClr val="C00000"/>
                </a:solidFill>
                <a:effectLst/>
                <a:latin typeface="Google Sans"/>
              </a:rPr>
              <a:t>No. Es aleatorio.</a:t>
            </a:r>
            <a:endParaRPr lang="es-E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708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2284F1-0698-BFAD-AF48-E5BA401BC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ES" dirty="0"/>
                  <a:t>Distribuciones discretas:</a:t>
                </a:r>
              </a:p>
              <a:p>
                <a:r>
                  <a:rPr lang="es-ES" dirty="0"/>
                  <a:t>La probabilidad de que ocurra un evento específico x</a:t>
                </a:r>
                <a:r>
                  <a:rPr lang="es-ES" sz="1800" dirty="0"/>
                  <a:t>i</a:t>
                </a:r>
                <a:r>
                  <a:rPr lang="es-ES" dirty="0"/>
                  <a:t> con una incidencia N</a:t>
                </a:r>
                <a:r>
                  <a:rPr lang="es-ES" sz="1800" dirty="0"/>
                  <a:t>i</a:t>
                </a:r>
                <a:r>
                  <a:rPr lang="es-ES" dirty="0"/>
                  <a:t> de un número de eventos N es:</a:t>
                </a:r>
              </a:p>
              <a:p>
                <a:endParaRPr lang="es-E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s-ES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r>
                      <a:rPr lang="es-E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s-E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s-E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E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E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ES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es-E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s-E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≫1</m:t>
                    </m:r>
                  </m:oMath>
                </a14:m>
                <a:endParaRPr lang="es-E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ES" dirty="0"/>
              </a:p>
              <a:p>
                <a:r>
                  <a:rPr lang="es-ES" dirty="0"/>
                  <a:t> Condición de normalización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E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+…</m:t>
                          </m:r>
                          <m:sSub>
                            <m:sSubPr>
                              <m:ctrlPr>
                                <a:rPr lang="es-E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2284F1-0698-BFAD-AF48-E5BA401BC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56513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5F310-F62C-AA28-FC82-F9DDD750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0C1DDF-F1AB-8FBB-8A02-87AA74621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 podemos predecir el movimiento de una única partícula, pero sí la distribución de probabilidades de muchas partículas</a:t>
            </a:r>
          </a:p>
          <a:p>
            <a:endParaRPr lang="es-ES" dirty="0"/>
          </a:p>
          <a:p>
            <a:r>
              <a:rPr lang="es-ES" dirty="0" err="1"/>
              <a:t>Ver:Marlab</a:t>
            </a:r>
            <a:r>
              <a:rPr lang="es-ES" dirty="0"/>
              <a:t> movimiento browniano.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249010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A2C82-9029-B400-5A2D-6A4A3EAC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588EBAE-E9BE-B3FA-429B-78656F364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643445" cy="2499240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B195BE1-EC3F-0587-F0BF-9E90FC6E94AB}"/>
              </a:ext>
            </a:extLst>
          </p:cNvPr>
          <p:cNvSpPr txBox="1">
            <a:spLocks/>
          </p:cNvSpPr>
          <p:nvPr/>
        </p:nvSpPr>
        <p:spPr>
          <a:xfrm>
            <a:off x="6565556" y="1825625"/>
            <a:ext cx="47882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La probabilidad de cada camino es: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Pero hay más de una forma de llegar a un mismo estado final:</a:t>
            </a:r>
          </a:p>
          <a:p>
            <a:endParaRPr lang="es-ES" dirty="0"/>
          </a:p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F765727-6C71-42BF-7153-2A0489886A71}"/>
                  </a:ext>
                </a:extLst>
              </p:cNvPr>
              <p:cNvSpPr txBox="1"/>
              <p:nvPr/>
            </p:nvSpPr>
            <p:spPr>
              <a:xfrm>
                <a:off x="5911677" y="2905780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F765727-6C71-42BF-7153-2A048988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677" y="2905780"/>
                <a:ext cx="60960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BC0A498E-3023-412F-220F-8C99E83B3E9B}"/>
                  </a:ext>
                </a:extLst>
              </p:cNvPr>
              <p:cNvSpPr txBox="1"/>
              <p:nvPr/>
            </p:nvSpPr>
            <p:spPr>
              <a:xfrm>
                <a:off x="6096000" y="5378173"/>
                <a:ext cx="6096000" cy="959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E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s-E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BC0A498E-3023-412F-220F-8C99E83B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78173"/>
                <a:ext cx="6096000" cy="95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8D919227-81FE-E9F1-2909-62ACB718D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25" y="4189928"/>
            <a:ext cx="3792997" cy="2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0537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5F310-F62C-AA28-FC82-F9DDD750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10C1DDF-F1AB-8FBB-8A02-87AA74621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Podemos entonces encontrar el desplazamiento medio como:</a:t>
                </a:r>
              </a:p>
              <a:p>
                <a:pPr marL="0" indent="0" algn="ctr">
                  <a:buNone/>
                </a:pPr>
                <a:endParaRPr lang="es-ES" i="1" dirty="0">
                  <a:effectLst/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s-E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dirty="0"/>
                  <a:t>=0</a:t>
                </a:r>
              </a:p>
              <a:p>
                <a:endParaRPr lang="es-ES" dirty="0"/>
              </a:p>
              <a:p>
                <a:r>
                  <a:rPr lang="es-ES" dirty="0"/>
                  <a:t>Y el segundo momento:</a:t>
                </a:r>
              </a:p>
              <a:p>
                <a:pPr marL="0" indent="0" algn="ctr">
                  <a:buNone/>
                </a:pPr>
                <a:endParaRPr lang="es-ES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s-E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 </m:t>
                    </m:r>
                    <m:r>
                      <a:rPr lang="es-E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s-E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s-ES" dirty="0"/>
                  <a:t>, siendo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Δt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10C1DDF-F1AB-8FBB-8A02-87AA74621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7DA1DA38-6E7E-B6C3-20F1-289614A35DCF}"/>
              </a:ext>
            </a:extLst>
          </p:cNvPr>
          <p:cNvSpPr txBox="1"/>
          <p:nvPr/>
        </p:nvSpPr>
        <p:spPr>
          <a:xfrm>
            <a:off x="107092" y="6450227"/>
            <a:ext cx="732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apuntes: Difusión, desplazamiento medio y segundo momento </a:t>
            </a:r>
          </a:p>
        </p:txBody>
      </p:sp>
    </p:spTree>
    <p:extLst>
      <p:ext uri="{BB962C8B-B14F-4D97-AF65-F5344CB8AC3E}">
        <p14:creationId xmlns:p14="http://schemas.microsoft.com/office/powerpoint/2010/main" val="251991661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5F310-F62C-AA28-FC82-F9DDD750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10C1DDF-F1AB-8FBB-8A02-87AA74621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s-ES" dirty="0"/>
                  <a:t>La difusión/movimiento browniano se puede entender como un movimiento aleatorio causado por colisiones moleculares.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s-ES" sz="3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3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ES" sz="3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3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3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 </m:t>
                    </m:r>
                    <m:r>
                      <a:rPr lang="es-ES" sz="3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s-ES" sz="3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3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s-ES" sz="3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3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s-ES" sz="3000" dirty="0"/>
                  <a:t> 	siendo </a:t>
                </a:r>
                <a14:m>
                  <m:oMath xmlns:m="http://schemas.openxmlformats.org/officeDocument/2006/math">
                    <m:r>
                      <a:rPr lang="es-ES" sz="3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s-ES" sz="3000" dirty="0"/>
                  <a:t>=</a:t>
                </a:r>
                <a:r>
                  <a:rPr lang="es-ES" sz="3000" dirty="0" err="1"/>
                  <a:t>Nº</a:t>
                </a:r>
                <a:r>
                  <a:rPr lang="es-ES" sz="3000" dirty="0"/>
                  <a:t> de dimensiones</a:t>
                </a:r>
              </a:p>
              <a:p>
                <a:endParaRPr lang="es-ES" dirty="0"/>
              </a:p>
              <a:p>
                <a:r>
                  <a:rPr lang="es-ES" dirty="0"/>
                  <a:t>Ejemplo: La constante de difusión de una proteína es D=0,4um^2/ms. ¿Cuánto tarda en llegar a 2um debido a la difusión?</a:t>
                </a:r>
              </a:p>
              <a:p>
                <a:r>
                  <a:rPr lang="es-ES" dirty="0"/>
                  <a:t>Ejemplo: En una célula eucariota, un ribosoma está generando ATP en el citoplasma con una constante de difusión de D=0.4 µm^2/ms. ¿Cuánto tiempo tardará una molécula de ATP en difundirse desde el ribosoma hasta una mitocondria ubicada a una distancia de 2 µm?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〈"/>
                              <m:endChr m:val="〉"/>
                              <m:ctrlPr>
                                <a:rPr lang="es-E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E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den>
                      </m:f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ES" sz="1800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m:rPr>
                          <m:sty m:val="p"/>
                        </m:rPr>
                        <a:rPr lang="es-ES" sz="1800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ms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10C1DDF-F1AB-8FBB-8A02-87AA74621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7DA1DA38-6E7E-B6C3-20F1-289614A35DCF}"/>
              </a:ext>
            </a:extLst>
          </p:cNvPr>
          <p:cNvSpPr txBox="1"/>
          <p:nvPr/>
        </p:nvSpPr>
        <p:spPr>
          <a:xfrm>
            <a:off x="107092" y="6450227"/>
            <a:ext cx="732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apuntes: Difusión, desplazamiento medio y segundo momento. </a:t>
            </a:r>
          </a:p>
        </p:txBody>
      </p:sp>
    </p:spTree>
    <p:extLst>
      <p:ext uri="{BB962C8B-B14F-4D97-AF65-F5344CB8AC3E}">
        <p14:creationId xmlns:p14="http://schemas.microsoft.com/office/powerpoint/2010/main" val="340350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6F0CAE8-2835-9018-A39B-8F688946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67" y="1858000"/>
            <a:ext cx="6666667" cy="500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223B77-72AB-6D2D-0187-3538C6A3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7256D0C-B158-8577-2E79-41E8FFE891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63746" cy="4351338"/>
              </a:xfrm>
            </p:spPr>
            <p:txBody>
              <a:bodyPr/>
              <a:lstStyle/>
              <a:p>
                <a:r>
                  <a:rPr lang="es-ES" dirty="0"/>
                  <a:t>Movimiento difusivo vs balístico.</a:t>
                </a:r>
              </a:p>
              <a:p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Difusión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𝑑𝐷𝑡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7256D0C-B158-8577-2E79-41E8FFE89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63746" cy="4351338"/>
              </a:xfrm>
              <a:blipFill>
                <a:blip r:embed="rId3"/>
                <a:stretch>
                  <a:fillRect l="-2344" t="-2381" r="-5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F98A336E-E40B-65FF-3C9E-F62B43E2863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pPr marL="0" indent="0" algn="r">
                  <a:buNone/>
                </a:pPr>
                <a:r>
                  <a:rPr lang="es-ES" dirty="0"/>
                  <a:t>Balístico</a:t>
                </a:r>
              </a:p>
              <a:p>
                <a:pPr marL="0" indent="0" algn="r">
                  <a:buNone/>
                </a:pPr>
                <a:endParaRPr lang="es-ES" dirty="0"/>
              </a:p>
              <a:p>
                <a:pPr marL="0" indent="0" algn="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s-E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s-E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𝑣𝑡</m:t>
                      </m:r>
                    </m:oMath>
                  </m:oMathPara>
                </a14:m>
                <a:endParaRPr lang="es-E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sz="1800" dirty="0"/>
              </a:p>
            </p:txBody>
          </p:sp>
        </mc:Choice>
        <mc:Fallback xmlns="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F98A336E-E40B-65FF-3C9E-F62B43E286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r="-235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19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F18F0F-196A-150E-3628-42D758F5C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656" y="1460500"/>
            <a:ext cx="7146688" cy="53975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F2D386-4DA6-4A51-4E55-5DCF2FD1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</p:spTree>
    <p:extLst>
      <p:ext uri="{BB962C8B-B14F-4D97-AF65-F5344CB8AC3E}">
        <p14:creationId xmlns:p14="http://schemas.microsoft.com/office/powerpoint/2010/main" val="2762070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6F0CAE8-2835-9018-A39B-8F688946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67" y="1858000"/>
            <a:ext cx="6666667" cy="500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223B77-72AB-6D2D-0187-3538C6A3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7256D0C-B158-8577-2E79-41E8FFE891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63746" cy="4351338"/>
              </a:xfrm>
            </p:spPr>
            <p:txBody>
              <a:bodyPr/>
              <a:lstStyle/>
              <a:p>
                <a:r>
                  <a:rPr lang="es-ES" dirty="0"/>
                  <a:t>Movimiento difusivo vs balístico.</a:t>
                </a:r>
              </a:p>
              <a:p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Difusión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𝑑𝐷𝑡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7256D0C-B158-8577-2E79-41E8FFE89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63746" cy="4351338"/>
              </a:xfrm>
              <a:blipFill>
                <a:blip r:embed="rId3"/>
                <a:stretch>
                  <a:fillRect l="-2344" t="-2381" r="-5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F98A336E-E40B-65FF-3C9E-F62B43E2863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pPr marL="0" indent="0" algn="r">
                  <a:buNone/>
                </a:pPr>
                <a:r>
                  <a:rPr lang="es-ES" dirty="0"/>
                  <a:t>Balístico</a:t>
                </a:r>
              </a:p>
              <a:p>
                <a:pPr marL="0" indent="0" algn="r">
                  <a:buNone/>
                </a:pPr>
                <a:endParaRPr lang="es-ES" dirty="0"/>
              </a:p>
              <a:p>
                <a:pPr marL="0" indent="0" algn="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s-E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s-ES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𝑣𝑡</m:t>
                      </m:r>
                    </m:oMath>
                  </m:oMathPara>
                </a14:m>
                <a:endParaRPr lang="es-E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ES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sz="1800" dirty="0"/>
              </a:p>
            </p:txBody>
          </p:sp>
        </mc:Choice>
        <mc:Fallback xmlns="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F98A336E-E40B-65FF-3C9E-F62B43E286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r="-235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294C4535-CBE9-F3DE-6C88-8F03D53A61D2}"/>
              </a:ext>
            </a:extLst>
          </p:cNvPr>
          <p:cNvSpPr txBox="1"/>
          <p:nvPr/>
        </p:nvSpPr>
        <p:spPr>
          <a:xfrm>
            <a:off x="3570073" y="4232189"/>
            <a:ext cx="4695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¿Qué pasa con los valores diferentes a 1 y 2?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CFC7A9-B61C-EEBC-9771-8ABA43E1BE69}"/>
              </a:ext>
            </a:extLst>
          </p:cNvPr>
          <p:cNvSpPr txBox="1"/>
          <p:nvPr/>
        </p:nvSpPr>
        <p:spPr>
          <a:xfrm>
            <a:off x="7381570" y="306372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m=2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25BDD8-A6DB-9325-11E8-802B63382273}"/>
              </a:ext>
            </a:extLst>
          </p:cNvPr>
          <p:cNvSpPr txBox="1"/>
          <p:nvPr/>
        </p:nvSpPr>
        <p:spPr>
          <a:xfrm>
            <a:off x="7480707" y="5616101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m=1</a:t>
            </a:r>
          </a:p>
        </p:txBody>
      </p:sp>
    </p:spTree>
    <p:extLst>
      <p:ext uri="{BB962C8B-B14F-4D97-AF65-F5344CB8AC3E}">
        <p14:creationId xmlns:p14="http://schemas.microsoft.com/office/powerpoint/2010/main" val="1060448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D633254-CCBF-58FF-01DB-61BB5D408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745" y="1045262"/>
            <a:ext cx="7710663" cy="58127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B22088-585C-1214-A381-048FB66D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</p:spTree>
    <p:extLst>
      <p:ext uri="{BB962C8B-B14F-4D97-AF65-F5344CB8AC3E}">
        <p14:creationId xmlns:p14="http://schemas.microsoft.com/office/powerpoint/2010/main" val="3142986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8B880-53DE-BEE2-1FBF-43025C93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EC1224-4A08-808B-7785-B8E742605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Difusión vs fricción</a:t>
            </a:r>
          </a:p>
          <a:p>
            <a:pPr algn="just"/>
            <a:r>
              <a:rPr lang="es-ES" sz="1800" dirty="0"/>
              <a:t>Para estudiar la fricción, queremos considerar una partícula tirada por una fuerza externa constante f. Por ejemplo, f podría ser la fuerza mg de la gravedad, o la gravedad artificial dentro de una centrífuga. Queremos conocer el movimiento promedio de cada partícula mientras cae en la dirección de la fuerza. </a:t>
            </a:r>
          </a:p>
          <a:p>
            <a:pPr algn="just"/>
            <a:r>
              <a:rPr lang="es-ES" sz="1800" dirty="0"/>
              <a:t>En física de primer año probablemente aprendiste que un cuerpo en caída eventualmente llega a una "velocidad terminal" determinada por la fricción. Investiguemos el origen de la fricción, en el caso de un cuerpo pequeño suspendido en fluido.</a:t>
            </a:r>
          </a:p>
        </p:txBody>
      </p:sp>
    </p:spTree>
    <p:extLst>
      <p:ext uri="{BB962C8B-B14F-4D97-AF65-F5344CB8AC3E}">
        <p14:creationId xmlns:p14="http://schemas.microsoft.com/office/powerpoint/2010/main" val="404365405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8B880-53DE-BEE2-1FBF-43025C93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EC1224-4A08-808B-7785-B8E742605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Difusión vs fricción</a:t>
                </a:r>
              </a:p>
              <a:p>
                <a:pPr algn="just"/>
                <a:r>
                  <a:rPr lang="es-ES" sz="1800" dirty="0"/>
                  <a:t>Supondremos que las colisiones ocurren exactamente una vez por </a:t>
                </a:r>
                <a:r>
                  <a:rPr lang="es-ES" sz="1800" dirty="0" err="1"/>
                  <a:t>Δt</a:t>
                </a:r>
                <a:r>
                  <a:rPr lang="es-ES" sz="1800" dirty="0"/>
                  <a:t>. Entre choques, la partícula está libre de influencias aleatorias, por lo que está sujeta a la Ley del movimiento de Newton: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12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</m:t>
                      </m:r>
                      <m:d>
                        <m:dPr>
                          <m:ctrlPr>
                            <a:rPr lang="es-E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𝑓𝑡</m:t>
                          </m:r>
                        </m:num>
                        <m:den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s-ES" sz="1800" dirty="0"/>
              </a:p>
              <a:p>
                <a:pPr algn="just"/>
                <a:r>
                  <a:rPr lang="es-ES" sz="1800" dirty="0"/>
                  <a:t>El movimiento acelerado uniformemente de la partícula es entonces: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s-E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s-ES" sz="1800" dirty="0"/>
              </a:p>
              <a:p>
                <a:pPr algn="just"/>
                <a:r>
                  <a:rPr lang="es-ES" sz="1800" dirty="0"/>
                  <a:t>Supongamos que cada colisión borra toda memoria del paso anterior. Por lo tanto, después de cada paso, 𝑣</a:t>
                </a:r>
                <a:r>
                  <a:rPr lang="es-ES" sz="1050" dirty="0"/>
                  <a:t>0​  </a:t>
                </a:r>
                <a:r>
                  <a:rPr lang="es-ES" sz="1800" dirty="0"/>
                  <a:t>apunta al azar hacia la izquierda o hacia la derecha, por lo que su valor promedio, ⟨𝑣</a:t>
                </a:r>
                <a:r>
                  <a:rPr lang="es-ES" sz="1100" dirty="0"/>
                  <a:t>0</a:t>
                </a:r>
                <a:r>
                  <a:rPr lang="es-ES" sz="1800" dirty="0"/>
                  <a:t>⟩, es cero. Tomando el promedio de la Ecuación anterior da: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s-ES" sz="12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s-E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" sz="1800" dirty="0"/>
              </a:p>
              <a:p>
                <a:pPr marL="0" indent="0" algn="just">
                  <a:buNone/>
                </a:pPr>
                <a:endParaRPr lang="es-ES" sz="18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EC1224-4A08-808B-7785-B8E742605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3840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2284F1-0698-BFAD-AF48-E5BA401BC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Distribuciones Continuas:</a:t>
                </a:r>
              </a:p>
              <a:p>
                <a:endParaRPr lang="es-ES" dirty="0"/>
              </a:p>
              <a:p>
                <a:r>
                  <a:rPr lang="es-ES" dirty="0"/>
                  <a:t>Probabilidad: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𝑑𝑁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Normalización: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2284F1-0698-BFAD-AF48-E5BA401BC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7962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8B880-53DE-BEE2-1FBF-43025C93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EC1224-4A08-808B-7785-B8E742605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Difusión vs fricción</a:t>
                </a:r>
              </a:p>
              <a:p>
                <a:pPr algn="just"/>
                <a:r>
                  <a:rPr lang="es-ES" sz="1800" dirty="0"/>
                  <a:t>En otras palabras, la partícula, aunque esté zarandeada por colisiones aleatorias, adquiere una velocidad de deriva neta igual a: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𝑑𝑟𝑖𝑓𝑡</m:t>
                        </m:r>
                      </m:sub>
                    </m:sSub>
                    <m:r>
                      <a:rPr lang="es-E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〈"/>
                            <m:endChr m:val="〉"/>
                            <m:ctrlPr>
                              <a:rPr lang="es-E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es-E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s-E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𝜁</m:t>
                        </m:r>
                      </m:den>
                    </m:f>
                  </m:oMath>
                </a14:m>
                <a:r>
                  <a:rPr lang="es-ES" sz="1800" dirty="0"/>
                  <a:t>	   con 	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𝜁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s-ES" sz="1800" dirty="0"/>
              </a:p>
              <a:p>
                <a:r>
                  <a:rPr lang="es-ES" sz="1800" dirty="0"/>
                  <a:t>Siendo </a:t>
                </a:r>
                <a14:m>
                  <m:oMath xmlns:m="http://schemas.openxmlformats.org/officeDocument/2006/math">
                    <m:r>
                      <a:rPr lang="es-ES" sz="180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s-ES" sz="1800" dirty="0"/>
                  <a:t>(“</a:t>
                </a:r>
                <a:r>
                  <a:rPr lang="es-ES" sz="1800" dirty="0" err="1"/>
                  <a:t>zetta</a:t>
                </a:r>
                <a:r>
                  <a:rPr lang="es-ES" sz="1800" dirty="0"/>
                  <a:t>”) el coeficiente de fricción viscosa.</a:t>
                </a:r>
              </a:p>
              <a:p>
                <a:endParaRPr lang="es-ES" sz="1800" dirty="0"/>
              </a:p>
              <a:p>
                <a:r>
                  <a:rPr lang="es-ES" sz="1800" dirty="0"/>
                  <a:t>En realidad, en la práctica a menudo no es necesario medir 𝜁 directamente: El coeficiente de fricción viscosa para un objeto esférico se relaciona con su tamaño por una relación empírica simple, la fórmula de Stokes: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𝜁</m:t>
                      </m:r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=6</m:t>
                      </m:r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𝜋𝜂</m:t>
                      </m:r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es-ES" sz="1800" dirty="0"/>
              </a:p>
              <a:p>
                <a:r>
                  <a:rPr lang="es-ES" sz="1800" dirty="0"/>
                  <a:t>Siendo </a:t>
                </a:r>
                <a14:m>
                  <m:oMath xmlns:m="http://schemas.openxmlformats.org/officeDocument/2006/math">
                    <m:r>
                      <a:rPr lang="es-E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s-ES" sz="1800" dirty="0"/>
                  <a:t> la viscosidad del material y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s-ES" sz="1800" dirty="0"/>
                  <a:t> el radio de la partícula.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EC1224-4A08-808B-7785-B8E742605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463013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8B880-53DE-BEE2-1FBF-43025C93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EC1224-4A08-808B-7785-B8E742605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Difusión vs fricción</a:t>
            </a:r>
          </a:p>
          <a:p>
            <a:endParaRPr lang="es-ES" dirty="0"/>
          </a:p>
          <a:p>
            <a:r>
              <a:rPr lang="es-ES" sz="1800" dirty="0"/>
              <a:t>La fricción se origina en colisiones aleatorias de un cuerpo con el fluido térmicamente desorganizado que lo rodea. </a:t>
            </a:r>
          </a:p>
          <a:p>
            <a:r>
              <a:rPr lang="es-ES" sz="1800" dirty="0"/>
              <a:t>Cualquier macromolécula, pequeña molécula disuelta, o incluso las moléculas de agua mismas están sujetas a las ecuaciones de difusión y </a:t>
            </a:r>
            <a:r>
              <a:rPr lang="es-ES" sz="1800" dirty="0" err="1"/>
              <a:t>drift</a:t>
            </a:r>
            <a:r>
              <a:rPr lang="es-ES" sz="1800" dirty="0"/>
              <a:t>. </a:t>
            </a:r>
          </a:p>
          <a:p>
            <a:r>
              <a:rPr lang="es-ES" sz="1800" dirty="0"/>
              <a:t>Cada tipo de partícula, en cada tipo de solvente, tiene sus propios valores característicos de 𝐷 y 𝜁.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860196521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83D8F-1BFC-3DD7-1B7D-0BD928C0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Movimiento browniano</a:t>
            </a:r>
          </a:p>
        </p:txBody>
      </p:sp>
      <p:pic>
        <p:nvPicPr>
          <p:cNvPr id="6" name="Imagen 5" descr="Imagen en blanco y negro de un hombre con barba y bigote&#10;&#10;Descripción generada automáticamente con confianza media">
            <a:extLst>
              <a:ext uri="{FF2B5EF4-FFF2-40B4-BE49-F238E27FC236}">
                <a16:creationId xmlns:a16="http://schemas.microsoft.com/office/drawing/2014/main" id="{DC50E757-C7B7-6CAC-5380-4BFEC7E15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758" y="164756"/>
            <a:ext cx="4924871" cy="6565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0F18F64-C945-9B92-2D6D-D500DBAE68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98059" cy="4905120"/>
              </a:xfrm>
            </p:spPr>
            <p:txBody>
              <a:bodyPr/>
              <a:lstStyle/>
              <a:p>
                <a:r>
                  <a:rPr lang="es-ES" dirty="0"/>
                  <a:t>Relación de Einstein</a:t>
                </a:r>
              </a:p>
              <a:p>
                <a:r>
                  <a:rPr lang="es-ES" sz="1800" dirty="0"/>
                  <a:t>Einstein notó que hay una tercera relación que involucra los dos parámetros microscópicos desconocidos 𝐿 y Δ𝑡.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ES" sz="1800" dirty="0"/>
              </a:p>
              <a:p>
                <a:r>
                  <a:rPr lang="es-ES" sz="1800" dirty="0"/>
                  <a:t>Sabiendo que: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E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𝜁</m:t>
                    </m:r>
                    <m:r>
                      <a:rPr lang="es-E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s-ES" sz="1800" dirty="0"/>
                  <a:t>	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s-E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2∆</m:t>
                        </m:r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s-ES" sz="1800" dirty="0"/>
              </a:p>
              <a:p>
                <a:r>
                  <a:rPr lang="es-ES" sz="1800" dirty="0"/>
                  <a:t>Para un gas ideal:</a:t>
                </a:r>
              </a:p>
              <a:p>
                <a:pPr marL="0" indent="0">
                  <a:buNone/>
                </a:pPr>
                <a:endParaRPr lang="es-E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0F18F64-C945-9B92-2D6D-D500DBAE68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98059" cy="4905120"/>
              </a:xfrm>
              <a:blipFill>
                <a:blip r:embed="rId4"/>
                <a:stretch>
                  <a:fillRect l="-1800" t="-21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188126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83D8F-1BFC-3DD7-1B7D-0BD928C0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Movimiento browniano</a:t>
            </a:r>
          </a:p>
        </p:txBody>
      </p:sp>
      <p:pic>
        <p:nvPicPr>
          <p:cNvPr id="6" name="Imagen 5" descr="Imagen en blanco y negro de un hombre con barba y bigote&#10;&#10;Descripción generada automáticamente con confianza media">
            <a:extLst>
              <a:ext uri="{FF2B5EF4-FFF2-40B4-BE49-F238E27FC236}">
                <a16:creationId xmlns:a16="http://schemas.microsoft.com/office/drawing/2014/main" id="{DC50E757-C7B7-6CAC-5380-4BFEC7E15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758" y="164756"/>
            <a:ext cx="4924871" cy="6565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0F18F64-C945-9B92-2D6D-D500DBAE68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98059" cy="4905120"/>
              </a:xfrm>
            </p:spPr>
            <p:txBody>
              <a:bodyPr/>
              <a:lstStyle/>
              <a:p>
                <a:r>
                  <a:rPr lang="es-ES" dirty="0"/>
                  <a:t>Relación de Einstein</a:t>
                </a:r>
              </a:p>
              <a:p>
                <a:r>
                  <a:rPr lang="es-ES" sz="1800" dirty="0"/>
                  <a:t>Partiendo de la ley de los gases ideales: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〈"/>
                          <m:endChr m:val="〉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sz="1800" dirty="0"/>
              </a:p>
              <a:p>
                <a:pPr marL="0" indent="0">
                  <a:buNone/>
                </a:pPr>
                <a:endParaRPr lang="es-ES" sz="1800" dirty="0"/>
              </a:p>
              <a:p>
                <a:r>
                  <a:rPr lang="es-ES" dirty="0"/>
                  <a:t>Llegamos a la </a:t>
                </a:r>
                <a:r>
                  <a:rPr lang="es-ES" b="1" dirty="0"/>
                  <a:t>relación de Einstein: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0F18F64-C945-9B92-2D6D-D500DBAE68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98059" cy="4905120"/>
              </a:xfrm>
              <a:blipFill>
                <a:blip r:embed="rId4"/>
                <a:stretch>
                  <a:fillRect l="-1800" t="-21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1A225A5B-98A9-B503-EB64-23EE696D71A7}"/>
              </a:ext>
            </a:extLst>
          </p:cNvPr>
          <p:cNvSpPr/>
          <p:nvPr/>
        </p:nvSpPr>
        <p:spPr>
          <a:xfrm>
            <a:off x="2734963" y="4278185"/>
            <a:ext cx="2141837" cy="12356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065369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55B1444-A676-0E86-83B9-628B75DF7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97" t="5074" r="25732" b="8657"/>
          <a:stretch/>
        </p:blipFill>
        <p:spPr>
          <a:xfrm>
            <a:off x="8762999" y="4105274"/>
            <a:ext cx="3429001" cy="27527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A8B880-53DE-BEE2-1FBF-43025C93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EC1224-4A08-808B-7785-B8E742605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Conformación de polímeros</a:t>
                </a:r>
              </a:p>
              <a:p>
                <a:r>
                  <a:rPr lang="es-ES" sz="1800" dirty="0"/>
                  <a:t>Cuando se introduce un polímero en solución este se pliega para reducir al mínimo su energía libre.</a:t>
                </a:r>
              </a:p>
              <a:p>
                <a:r>
                  <a:rPr lang="es-ES" sz="1800" dirty="0"/>
                  <a:t>Este es sometido a impactos de las partículas del solvente, de la misma manera que en el movimiento browniano.</a:t>
                </a:r>
              </a:p>
              <a:p>
                <a:r>
                  <a:rPr lang="es-ES" sz="1800" dirty="0"/>
                  <a:t>Supongamos que tenemos una cadena de polímero compuesta por 𝑁 monómeros, debido a estos movimientos aleatorios podemos considerar el monómero n en el centro de un cubo de lado 2L y el n+1 cada tiempo t se moverá a una de las esquinas del cubo aleatoriamente. </a:t>
                </a:r>
              </a:p>
              <a:p>
                <a:r>
                  <a:rPr lang="es-ES" sz="1800" dirty="0"/>
                  <a:t>Esta estructura formará un ovillo aleatorio y podemos calcular su radio mediante un</a:t>
                </a:r>
              </a:p>
              <a:p>
                <a:pPr marL="0" indent="0">
                  <a:buNone/>
                </a:pPr>
                <a:r>
                  <a:rPr lang="es-ES" sz="1800" dirty="0"/>
                  <a:t>     </a:t>
                </a:r>
                <a:r>
                  <a:rPr lang="es-ES" sz="1800" dirty="0" err="1"/>
                  <a:t>random</a:t>
                </a:r>
                <a:r>
                  <a:rPr lang="es-ES" sz="1800" dirty="0"/>
                  <a:t> </a:t>
                </a:r>
                <a:r>
                  <a:rPr lang="es-ES" sz="1800" dirty="0" err="1"/>
                  <a:t>walk</a:t>
                </a:r>
                <a:r>
                  <a:rPr lang="es-ES" sz="1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s-ES" sz="12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E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ad>
                        <m:radPr>
                          <m:degHide m:val="on"/>
                          <m:ctrlPr>
                            <a:rPr lang="es-E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s-E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s-ES" sz="1800" dirty="0"/>
              </a:p>
              <a:p>
                <a:endParaRPr lang="es-ES" sz="18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EC1224-4A08-808B-7785-B8E742605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6938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AEC375-4F8C-29B0-5C73-2B4A35D0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1690688"/>
            <a:ext cx="6696075" cy="42131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A8B880-53DE-BEE2-1FBF-43025C93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EC1224-4A08-808B-7785-B8E742605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95850" cy="4351338"/>
              </a:xfrm>
            </p:spPr>
            <p:txBody>
              <a:bodyPr/>
              <a:lstStyle/>
              <a:p>
                <a:r>
                  <a:rPr lang="es-ES" dirty="0"/>
                  <a:t>Conformación de polímeros</a:t>
                </a:r>
              </a:p>
              <a:p>
                <a:r>
                  <a:rPr lang="es-ES" sz="1800" dirty="0"/>
                  <a:t>Si calculamos su constante de difusión D, que se puede medir experimentalmente, podemos calcular </a:t>
                </a:r>
                <a14:m>
                  <m:oMath xmlns:m="http://schemas.openxmlformats.org/officeDocument/2006/math">
                    <m:r>
                      <a:rPr lang="es-ES" sz="180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s-ES" sz="1800" dirty="0"/>
                  <a:t> a partir de la relación de </a:t>
                </a:r>
                <a:r>
                  <a:rPr lang="es-ES" sz="1800" dirty="0" err="1"/>
                  <a:t>Enstein</a:t>
                </a:r>
                <a:r>
                  <a:rPr lang="es-ES" sz="1800" dirty="0"/>
                  <a:t> y sabemos que:</a:t>
                </a:r>
              </a:p>
              <a:p>
                <a:endParaRPr lang="es-E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𝜁</m:t>
                      </m:r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=6</m:t>
                      </m:r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𝜋𝜂</m:t>
                      </m:r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es-E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s-E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s-ES" sz="1800" dirty="0"/>
                  <a:t>Podemos determinar si las cadenas de monómeros se comportan como un ovillo aleatorio de radio a.</a:t>
                </a:r>
              </a:p>
              <a:p>
                <a:endParaRPr lang="es-ES" sz="1800" dirty="0"/>
              </a:p>
              <a:p>
                <a:endParaRPr lang="es-ES" sz="18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EC1224-4A08-808B-7785-B8E742605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95850" cy="4351338"/>
              </a:xfrm>
              <a:blipFill>
                <a:blip r:embed="rId3"/>
                <a:stretch>
                  <a:fillRect l="-2242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599188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9583A-B3A1-AC47-C336-A53F0EE8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Movimiento browniano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4EC31B-9F1A-D7ED-C5CD-4DFA0C3B9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Problema:</a:t>
            </a:r>
          </a:p>
          <a:p>
            <a:r>
              <a:rPr lang="es-ES" sz="2800" dirty="0"/>
              <a:t>En una neurona el parámetro de difusión del sodio es D=2 µm2/ms. Si la distancia entre la dendrita y el axón son 10cm ¿Cuánto tardaría en llegar este elemento por difusión? (supón que una neurona es lineal (d=1).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8149878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9DE95-9327-6CDB-004E-CC781ED7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p:pic>
        <p:nvPicPr>
          <p:cNvPr id="5" name="Marcador de contenido 4" descr="Botella y copa de cristal con agua&#10;&#10;Descripción generada automáticamente con confianza media">
            <a:extLst>
              <a:ext uri="{FF2B5EF4-FFF2-40B4-BE49-F238E27FC236}">
                <a16:creationId xmlns:a16="http://schemas.microsoft.com/office/drawing/2014/main" id="{6CCA339B-7C42-1C91-5F3F-E56C65B20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40" y="2141537"/>
            <a:ext cx="5760000" cy="4320000"/>
          </a:xfrm>
        </p:spPr>
      </p:pic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A702466C-8ACA-A80D-9111-735711649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0" y="2141537"/>
            <a:ext cx="4320000" cy="43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5561775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CCBED-913C-E23E-F78F-E8310489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CA51731-5A6C-62AF-97E3-AC7460ED4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379" y="1825625"/>
            <a:ext cx="7007241" cy="4351338"/>
          </a:xfrm>
        </p:spPr>
      </p:pic>
    </p:spTree>
    <p:extLst>
      <p:ext uri="{BB962C8B-B14F-4D97-AF65-F5344CB8AC3E}">
        <p14:creationId xmlns:p14="http://schemas.microsoft.com/office/powerpoint/2010/main" val="73117367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47A15-FF3B-B7FA-B51B-36CD6FB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E18F9ED-C183-446D-6CFC-89C1B4C5E2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r>
                  <a:rPr lang="es-ES" dirty="0"/>
                  <a:t>Ley de Fick</a:t>
                </a:r>
              </a:p>
              <a:p>
                <a:pPr marL="0" indent="0">
                  <a:buNone/>
                </a:pPr>
                <a:r>
                  <a:rPr lang="es-E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s-E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s-E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f>
                      <m:fPr>
                        <m:ctrlPr>
                          <a:rPr lang="es-E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𝑑𝑐</m:t>
                        </m:r>
                      </m:num>
                      <m:den>
                        <m:r>
                          <a:rPr lang="es-E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s-E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s-E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s-ES" dirty="0"/>
                  <a:t>Ecuación de difusión</a:t>
                </a:r>
              </a:p>
              <a:p>
                <a:pPr marL="0" indent="0">
                  <a:buNone/>
                </a:pPr>
                <a:r>
                  <a:rPr lang="es-ES" sz="2400" dirty="0">
                    <a:effectLst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𝑑𝑐</m:t>
                        </m:r>
                      </m:num>
                      <m:den>
                        <m:r>
                          <a:rPr lang="es-E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s-E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E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f>
                      <m:fPr>
                        <m:ctrlPr>
                          <a:rPr lang="es-E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s-E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r>
                          <a:rPr lang="es-E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s-E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sz="2400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E18F9ED-C183-446D-6CFC-89C1B4C5E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3C926815-43DE-2531-B91E-8FAA91F2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59" y="2506662"/>
            <a:ext cx="7007241" cy="4351338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595ECE4-6CE3-407E-178E-493990A833AC}"/>
              </a:ext>
            </a:extLst>
          </p:cNvPr>
          <p:cNvSpPr txBox="1">
            <a:spLocks/>
          </p:cNvSpPr>
          <p:nvPr/>
        </p:nvSpPr>
        <p:spPr>
          <a:xfrm>
            <a:off x="3159" y="649287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/>
              <a:t>Ver apuntes: Ecuación de difusión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72762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CD3E24CB-BF49-B1EE-B4DB-5DB31A29A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609850"/>
            <a:ext cx="8496300" cy="4248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2284F1-0698-BFAD-AF48-E5BA401BC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Distribución gaussiana:</a:t>
                </a:r>
              </a:p>
              <a:p>
                <a:pPr marL="0" indent="0">
                  <a:buNone/>
                </a:pPr>
                <a:endParaRPr lang="es-ES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2284F1-0698-BFAD-AF48-E5BA401BC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893590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927BE0ED-06FF-45BD-C1A5-3064437E2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33" y="1825625"/>
            <a:ext cx="6666667" cy="500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C47A15-FF3B-B7FA-B51B-36CD6FB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18F9ED-C183-446D-6CFC-89C1B4C5E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Ver: Matlab Difusión Gauss</a:t>
            </a:r>
            <a:endParaRPr lang="es-ES" sz="2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8361097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47A15-FF3B-B7FA-B51B-36CD6FB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E18F9ED-C183-446D-6CFC-89C1B4C5E2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r>
                  <a:rPr lang="es-ES" dirty="0"/>
                  <a:t>La ecuación de difusión también se puede expresar en 3D:</a:t>
                </a:r>
              </a:p>
              <a:p>
                <a:endParaRPr lang="es-E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𝑑𝑐</m:t>
                        </m:r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s-E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ES" sz="18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  <m:sSup>
                      <m:sSupPr>
                        <m:ctrlP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s-E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s-E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s-E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E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s-E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s-E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s-E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s-E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s-E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s-E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s-E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E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ES" sz="2400" dirty="0"/>
              </a:p>
              <a:p>
                <a:endParaRPr lang="es-ES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E18F9ED-C183-446D-6CFC-89C1B4C5E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3C926815-43DE-2531-B91E-8FAA91F2C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34"/>
          <a:stretch/>
        </p:blipFill>
        <p:spPr>
          <a:xfrm>
            <a:off x="5181600" y="3482846"/>
            <a:ext cx="7007241" cy="3375154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595ECE4-6CE3-407E-178E-493990A833AC}"/>
              </a:ext>
            </a:extLst>
          </p:cNvPr>
          <p:cNvSpPr txBox="1">
            <a:spLocks/>
          </p:cNvSpPr>
          <p:nvPr/>
        </p:nvSpPr>
        <p:spPr>
          <a:xfrm>
            <a:off x="3159" y="649287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/>
              <a:t>Ver apuntes: Ecuación de difusión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2352875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6B3AA4A0-9245-642F-323F-9F039EB69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1" y="866775"/>
            <a:ext cx="7988300" cy="5991225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13CB82-6D39-8FC6-2790-ABC34BF6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Difusión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B1BAFA-96DE-2725-F194-B463611FF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s-ES" dirty="0"/>
              <a:t>Ver: Matlab difusión 2D</a:t>
            </a:r>
          </a:p>
        </p:txBody>
      </p:sp>
    </p:spTree>
    <p:extLst>
      <p:ext uri="{BB962C8B-B14F-4D97-AF65-F5344CB8AC3E}">
        <p14:creationId xmlns:p14="http://schemas.microsoft.com/office/powerpoint/2010/main" val="1029244499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220B3-7547-D4EE-169E-F1A58A72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CEAE73-9D81-86DA-94F3-AC88F76A5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Aplicaciones biológicas de la difusión</a:t>
            </a:r>
          </a:p>
          <a:p>
            <a:endParaRPr lang="es-ES" dirty="0"/>
          </a:p>
          <a:p>
            <a:r>
              <a:rPr lang="es-ES" sz="1800" dirty="0"/>
              <a:t>Canales iónicos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68D28B-5D6A-923B-0373-6C57681F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04" y="3347095"/>
            <a:ext cx="6796391" cy="30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34635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220B3-7547-D4EE-169E-F1A58A72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2CEAE73-9D81-86DA-94F3-AC88F76A5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Aplicaciones biológicas de la difusión</a:t>
                </a:r>
              </a:p>
              <a:p>
                <a:endParaRPr lang="es-ES" dirty="0"/>
              </a:p>
              <a:p>
                <a:pPr marL="0" indent="0">
                  <a:buNone/>
                </a:pPr>
                <a:r>
                  <a:rPr lang="es-ES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s-E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ctrlPr>
                          <a:rPr lang="es-E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E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s-E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E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s-E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E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ES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s-E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</m:oMath>
                </a14:m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s-ES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s-E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s-E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es-E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s-E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𝛥</m:t>
                    </m:r>
                    <m:r>
                      <a:rPr lang="es-E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2CEAE73-9D81-86DA-94F3-AC88F76A5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2568D28B-5D6A-923B-0373-6C57681F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60" y="3007299"/>
            <a:ext cx="5400040" cy="24250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55EE984-E904-4959-16F6-63DDDE6E21AA}"/>
              </a:ext>
            </a:extLst>
          </p:cNvPr>
          <p:cNvSpPr txBox="1"/>
          <p:nvPr/>
        </p:nvSpPr>
        <p:spPr>
          <a:xfrm>
            <a:off x="0" y="6488668"/>
            <a:ext cx="454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Ver: Aplicaciones biológicas de la difusión.</a:t>
            </a:r>
          </a:p>
        </p:txBody>
      </p:sp>
    </p:spTree>
    <p:extLst>
      <p:ext uri="{BB962C8B-B14F-4D97-AF65-F5344CB8AC3E}">
        <p14:creationId xmlns:p14="http://schemas.microsoft.com/office/powerpoint/2010/main" val="2558667914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EC9EE4E-CAEC-B329-D2C7-EF8FC5AE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73" y="1825626"/>
            <a:ext cx="7076327" cy="40703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5F174A-CC98-0920-83E7-7EDC2862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5E78323-E906-98F7-4ECB-21B5DBE639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19725" cy="4351338"/>
              </a:xfrm>
            </p:spPr>
            <p:txBody>
              <a:bodyPr/>
              <a:lstStyle/>
              <a:p>
                <a:r>
                  <a:rPr lang="es-ES" dirty="0"/>
                  <a:t>Relación de </a:t>
                </a:r>
                <a:r>
                  <a:rPr lang="es-ES" dirty="0" err="1"/>
                  <a:t>Nerst</a:t>
                </a:r>
                <a:r>
                  <a:rPr lang="es-ES" dirty="0"/>
                  <a:t>.</a:t>
                </a:r>
              </a:p>
              <a:p>
                <a:endParaRPr lang="es-ES" dirty="0"/>
              </a:p>
              <a:p>
                <a:r>
                  <a:rPr lang="es-ES" sz="1800" dirty="0"/>
                  <a:t>Consideremos una solución cargada eléctricamente, por ejemplo, </a:t>
                </a:r>
                <a14:m>
                  <m:oMath xmlns:m="http://schemas.openxmlformats.org/officeDocument/2006/math">
                    <m:r>
                      <a:rPr lang="es-E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sSup>
                      <m:sSupPr>
                        <m:ctrlPr>
                          <a:rPr lang="es-E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s-ES" sz="1800" dirty="0"/>
                  <a:t> </a:t>
                </a:r>
              </a:p>
              <a:p>
                <a:r>
                  <a:rPr lang="es-ES" sz="1800" dirty="0"/>
                  <a:t>Si existe un campo eléctrico, las partículas se moverán </a:t>
                </a:r>
                <a:r>
                  <a:rPr lang="es-ES" sz="1800" dirty="0" err="1"/>
                  <a:t>siguiendolo</a:t>
                </a:r>
                <a:r>
                  <a:rPr lang="es-ES" sz="1800" dirty="0"/>
                  <a:t>, a la velocidad de </a:t>
                </a:r>
                <a:r>
                  <a:rPr lang="es-ES" sz="1800" dirty="0" err="1"/>
                  <a:t>drift</a:t>
                </a:r>
                <a:r>
                  <a:rPr lang="es-ES" sz="1800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𝑑𝑟𝑖𝑓𝑡</m:t>
                        </m:r>
                      </m:sub>
                    </m:sSub>
                    <m:r>
                      <a:rPr lang="es-E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𝜁</m:t>
                        </m:r>
                      </m:den>
                    </m:f>
                  </m:oMath>
                </a14:m>
                <a:r>
                  <a:rPr lang="es-ES" sz="1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s-E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𝜁</m:t>
                        </m:r>
                      </m:den>
                    </m:f>
                  </m:oMath>
                </a14:m>
                <a:r>
                  <a:rPr lang="es-ES" sz="1800" dirty="0"/>
                  <a:t> </a:t>
                </a:r>
              </a:p>
              <a:p>
                <a:r>
                  <a:rPr lang="es-ES" sz="1800" dirty="0"/>
                  <a:t>Esto creará un flujo de partículas que seguirá la relación: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E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d>
                      <m:dPr>
                        <m:ctrlPr>
                          <a:rPr lang="es-E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s-E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E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𝜁</m:t>
                        </m:r>
                      </m:den>
                    </m:f>
                  </m:oMath>
                </a14:m>
                <a:r>
                  <a:rPr lang="es-ES" sz="1800" dirty="0"/>
                  <a:t>	</a:t>
                </a:r>
              </a:p>
              <a:p>
                <a:r>
                  <a:rPr lang="es-ES" sz="1800" dirty="0"/>
                  <a:t>Flujo electroforético de iones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5E78323-E906-98F7-4ECB-21B5DBE6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19725" cy="4351338"/>
              </a:xfrm>
              <a:blipFill>
                <a:blip r:embed="rId3"/>
                <a:stretch>
                  <a:fillRect l="-2025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753265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EC9EE4E-CAEC-B329-D2C7-EF8FC5AE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73" y="1825626"/>
            <a:ext cx="7076327" cy="40703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5F174A-CC98-0920-83E7-7EDC2862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5E78323-E906-98F7-4ECB-21B5DBE639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19725" cy="4351338"/>
              </a:xfrm>
            </p:spPr>
            <p:txBody>
              <a:bodyPr/>
              <a:lstStyle/>
              <a:p>
                <a:r>
                  <a:rPr lang="es-ES" dirty="0"/>
                  <a:t>Relación de </a:t>
                </a:r>
                <a:r>
                  <a:rPr lang="es-ES" dirty="0" err="1"/>
                  <a:t>Nerst</a:t>
                </a:r>
                <a:r>
                  <a:rPr lang="es-ES" dirty="0"/>
                  <a:t>.</a:t>
                </a:r>
              </a:p>
              <a:p>
                <a:endParaRPr lang="es-ES" dirty="0"/>
              </a:p>
              <a:p>
                <a:r>
                  <a:rPr lang="es-ES" sz="1800" dirty="0"/>
                  <a:t>¿Qué pasa si la concentración no es homogénea?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𝑗</m:t>
                      </m:r>
                      <m:d>
                        <m:d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𝜁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es-ES" sz="18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s-E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s-ES" sz="1800" dirty="0"/>
                  <a:t>Utilizando la relación de Einstein: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s-E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E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s-E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(−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1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s-E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s-ES" sz="1800" b="1" dirty="0"/>
                  <a:t>Fórmula de </a:t>
                </a:r>
                <a:r>
                  <a:rPr lang="es-ES" sz="1800" b="1" dirty="0" err="1"/>
                  <a:t>Nerst-Plank</a:t>
                </a:r>
                <a:endParaRPr lang="es-ES" sz="1800" b="1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5E78323-E906-98F7-4ECB-21B5DBE6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19725" cy="4351338"/>
              </a:xfrm>
              <a:blipFill>
                <a:blip r:embed="rId3"/>
                <a:stretch>
                  <a:fillRect l="-2025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605438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EC9EE4E-CAEC-B329-D2C7-EF8FC5AE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73" y="1825626"/>
            <a:ext cx="7076327" cy="40703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5F174A-CC98-0920-83E7-7EDC2862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5E78323-E906-98F7-4ECB-21B5DBE639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19725" cy="4351338"/>
              </a:xfrm>
            </p:spPr>
            <p:txBody>
              <a:bodyPr/>
              <a:lstStyle/>
              <a:p>
                <a:r>
                  <a:rPr lang="es-ES" dirty="0"/>
                  <a:t>Relación de </a:t>
                </a:r>
                <a:r>
                  <a:rPr lang="es-ES" dirty="0" err="1"/>
                  <a:t>Nerst</a:t>
                </a:r>
                <a:r>
                  <a:rPr lang="es-ES" dirty="0"/>
                  <a:t>.</a:t>
                </a:r>
              </a:p>
              <a:p>
                <a:endParaRPr lang="es-ES" dirty="0"/>
              </a:p>
              <a:p>
                <a:r>
                  <a:rPr lang="es-ES" sz="1800" dirty="0"/>
                  <a:t>¿Cuál es el campo eléctrico necesario para que el flujo sea 0?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den>
                      </m:f>
                      <m:f>
                        <m:fPr>
                          <m:ctrlPr>
                            <a:rPr lang="es-E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s-ES" sz="1800" b="1" dirty="0"/>
              </a:p>
              <a:p>
                <a:r>
                  <a:rPr lang="es-ES" sz="1800" dirty="0"/>
                  <a:t>Si integramos a ambos lados sobre la distancia d obtenemos: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∆</m:t>
                      </m:r>
                      <m:func>
                        <m:funcPr>
                          <m:ctrlPr>
                            <a:rPr lang="es-E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)−</m:t>
                          </m:r>
                          <m:func>
                            <m:funcPr>
                              <m:ctrlP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𝑏𝑜𝑡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∆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s-E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f>
                                <m:fPr>
                                  <m:ctrlP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s-E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s-ES" sz="1800" dirty="0"/>
              </a:p>
              <a:p>
                <a:r>
                  <a:rPr lang="es-ES" sz="1800" dirty="0"/>
                  <a:t>Esta es la </a:t>
                </a:r>
                <a:r>
                  <a:rPr lang="es-ES" sz="1800" b="1" dirty="0"/>
                  <a:t>relación de </a:t>
                </a:r>
                <a:r>
                  <a:rPr lang="es-ES" sz="1800" b="1" dirty="0" err="1"/>
                  <a:t>Nerst</a:t>
                </a:r>
                <a:endParaRPr lang="es-ES" sz="1800" b="1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5E78323-E906-98F7-4ECB-21B5DBE6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19725" cy="4351338"/>
              </a:xfrm>
              <a:blipFill>
                <a:blip r:embed="rId3"/>
                <a:stretch>
                  <a:fillRect l="-2025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364027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1C62F-089D-8E55-21A4-9EF7468F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Difusión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4D74BA7-2361-F73E-CEF8-E60DF7D304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s-ES" dirty="0"/>
                  <a:t>Problema:</a:t>
                </a:r>
              </a:p>
              <a:p>
                <a:pPr algn="just"/>
                <a:r>
                  <a:rPr lang="es-ES" sz="2100" dirty="0"/>
                  <a:t>Una neurona tiene una diferencia de concentración de sodio </a:t>
                </a:r>
                <a14:m>
                  <m:oMath xmlns:m="http://schemas.openxmlformats.org/officeDocument/2006/math">
                    <m:r>
                      <a:rPr lang="es-ES" sz="21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1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s-E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s-ES" sz="2100" dirty="0"/>
                  <a:t>) entre dentro y fuera de su membrana de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s-ES" sz="21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s-E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2100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s-ES" sz="2100" dirty="0"/>
                  <a:t>. Considerando que la membrana está en equilibrio, calcula la diferencia de potencial entre el interior de la célula y el exterior.</a:t>
                </a:r>
              </a:p>
              <a:p>
                <a:endParaRPr lang="es-ES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9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19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19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9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s-ES" sz="19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19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9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s-ES" sz="19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s-ES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∆</m:t>
                              </m:r>
                              <m: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ES" sz="19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ES" sz="19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s-ES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→ ∆</m:t>
                          </m:r>
                          <m:r>
                            <a:rPr lang="es-ES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es-ES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func>
                            <m:funcPr>
                              <m:ctrlP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19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19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19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19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9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s-ES" sz="19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19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9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s-ES" sz="19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𝑜𝑢𝑡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19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ES" sz="19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s-ES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es-ES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=−0.025</m:t>
                          </m:r>
                          <m:r>
                            <a:rPr lang="es-ES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func>
                    </m:oMath>
                  </m:oMathPara>
                </a14:m>
                <a:endParaRPr lang="es-ES" sz="1900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4D74BA7-2361-F73E-CEF8-E60DF7D30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521" r="-9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9B593D57-B8D5-8A91-F772-87418BF6A4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71640"/>
            <a:ext cx="5181600" cy="4259308"/>
          </a:xfrm>
        </p:spPr>
      </p:pic>
    </p:spTree>
    <p:extLst>
      <p:ext uri="{BB962C8B-B14F-4D97-AF65-F5344CB8AC3E}">
        <p14:creationId xmlns:p14="http://schemas.microsoft.com/office/powerpoint/2010/main" val="265656735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284F1-0698-BFAD-AF48-E5BA401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Media: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Desviación cuadrática media: </a:t>
            </a:r>
          </a:p>
          <a:p>
            <a:endParaRPr lang="es-ES" dirty="0"/>
          </a:p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AC07E1A-16E3-DFAF-EDAE-F088B97B0E4C}"/>
                  </a:ext>
                </a:extLst>
              </p:cNvPr>
              <p:cNvSpPr txBox="1"/>
              <p:nvPr/>
            </p:nvSpPr>
            <p:spPr>
              <a:xfrm>
                <a:off x="3146854" y="5395784"/>
                <a:ext cx="5898292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E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E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〈"/>
                                          <m:endChr m:val="〉"/>
                                          <m:ctrlPr>
                                            <a:rPr lang="es-E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AC07E1A-16E3-DFAF-EDAE-F088B97B0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854" y="5395784"/>
                <a:ext cx="5898292" cy="6141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9783686-7FD6-B74B-DAB0-9528DDDB84BE}"/>
                  </a:ext>
                </a:extLst>
              </p:cNvPr>
              <p:cNvSpPr txBox="1"/>
              <p:nvPr/>
            </p:nvSpPr>
            <p:spPr>
              <a:xfrm>
                <a:off x="3146854" y="2182557"/>
                <a:ext cx="6096000" cy="14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r>
                                <a:rPr lang="es-E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9783686-7FD6-B74B-DAB0-9528DDDB8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854" y="2182557"/>
                <a:ext cx="6096000" cy="14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755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2284F1-0698-BFAD-AF48-E5BA401BC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Varianza: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" sz="4000" dirty="0"/>
              </a:p>
              <a:p>
                <a:endParaRPr lang="es-ES" dirty="0"/>
              </a:p>
              <a:p>
                <a:r>
                  <a:rPr lang="es-ES" dirty="0"/>
                  <a:t>En una función gaussiana:</a:t>
                </a:r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2284F1-0698-BFAD-AF48-E5BA401BC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BFE985E-82BC-AC45-DCAB-E7D3979B2542}"/>
                  </a:ext>
                </a:extLst>
              </p:cNvPr>
              <p:cNvSpPr txBox="1"/>
              <p:nvPr/>
            </p:nvSpPr>
            <p:spPr>
              <a:xfrm>
                <a:off x="3048000" y="4885722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E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BFE985E-82BC-AC45-DCAB-E7D3979B2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885722"/>
                <a:ext cx="60960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4275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DC13E-FCFB-95CF-E0AF-3C73D0F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Prologo: Física estadística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2284F1-0698-BFAD-AF48-E5BA401BC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Comprobémoslo:</a:t>
                </a:r>
              </a:p>
              <a:p>
                <a:endParaRPr lang="es-ES" dirty="0"/>
              </a:p>
              <a:p>
                <a:r>
                  <a:rPr lang="es-ES" dirty="0"/>
                  <a:t>Para una función gaussiana calculemos la varianza</a:t>
                </a:r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sz="180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2284F1-0698-BFAD-AF48-E5BA401BC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8876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30696</TotalTime>
  <Words>2088</Words>
  <Application>Microsoft Office PowerPoint</Application>
  <PresentationFormat>Panorámica</PresentationFormat>
  <Paragraphs>346</Paragraphs>
  <Slides>68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6" baseType="lpstr">
      <vt:lpstr>Aptos</vt:lpstr>
      <vt:lpstr>Aptos Display</vt:lpstr>
      <vt:lpstr>Arial</vt:lpstr>
      <vt:lpstr>Calibri</vt:lpstr>
      <vt:lpstr>Cambria Math</vt:lpstr>
      <vt:lpstr>Google Sans</vt:lpstr>
      <vt:lpstr>Times New Roman</vt:lpstr>
      <vt:lpstr>Tema de Office</vt:lpstr>
      <vt:lpstr>T2. Difusión.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Prologo: Física estadística</vt:lpstr>
      <vt:lpstr>Estadística aplicada a la biología</vt:lpstr>
      <vt:lpstr>Estadística aplicada a la biología</vt:lpstr>
      <vt:lpstr>Estadística aplicada a la biología</vt:lpstr>
      <vt:lpstr>Estadística aplicada a la biología</vt:lpstr>
      <vt:lpstr>Estadística aplicada a la biología</vt:lpstr>
      <vt:lpstr>Estadística aplicada a la biología</vt:lpstr>
      <vt:lpstr>Difusión</vt:lpstr>
      <vt:lpstr>Difusión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browniano.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Movimiento browniano</vt:lpstr>
      <vt:lpstr>Difusión</vt:lpstr>
      <vt:lpstr>Difusión</vt:lpstr>
      <vt:lpstr>Difusión</vt:lpstr>
      <vt:lpstr>Difusión</vt:lpstr>
      <vt:lpstr>Difusión</vt:lpstr>
      <vt:lpstr>Difusión</vt:lpstr>
      <vt:lpstr>Difusión</vt:lpstr>
      <vt:lpstr>Difusión</vt:lpstr>
      <vt:lpstr>Difusión</vt:lpstr>
      <vt:lpstr>Difusión</vt:lpstr>
      <vt:lpstr>Difusión</vt:lpstr>
      <vt:lpstr>Difusión</vt:lpstr>
    </vt:vector>
  </TitlesOfParts>
  <Company>Fundacio Eurecat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Víctor Llamas Martínez</dc:creator>
  <cp:lastModifiedBy>Víctor Llamas Martínez</cp:lastModifiedBy>
  <cp:revision>31</cp:revision>
  <dcterms:created xsi:type="dcterms:W3CDTF">2024-08-28T16:53:23Z</dcterms:created>
  <dcterms:modified xsi:type="dcterms:W3CDTF">2024-10-16T09:01:38Z</dcterms:modified>
</cp:coreProperties>
</file>